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2" r:id="rId7"/>
    <p:sldId id="263" r:id="rId8"/>
    <p:sldId id="264" r:id="rId9"/>
    <p:sldId id="266" r:id="rId10"/>
    <p:sldId id="267"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7" d="100"/>
          <a:sy n="67" d="100"/>
        </p:scale>
        <p:origin x="60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F17167-3D9F-4682-AC53-EE275030B6DD}"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EE122AC5-CE62-442D-BC5C-AE733068A386}">
      <dgm:prSet/>
      <dgm:spPr/>
      <dgm:t>
        <a:bodyPr/>
        <a:lstStyle/>
        <a:p>
          <a:r>
            <a:rPr lang="en-US"/>
            <a:t>Global service</a:t>
          </a:r>
        </a:p>
      </dgm:t>
    </dgm:pt>
    <dgm:pt modelId="{92BBDA20-29F0-4A26-8173-359FD6520755}" type="parTrans" cxnId="{5A694708-AC1A-4248-9DEC-89AFD0BC7BA9}">
      <dgm:prSet/>
      <dgm:spPr/>
      <dgm:t>
        <a:bodyPr/>
        <a:lstStyle/>
        <a:p>
          <a:endParaRPr lang="en-US"/>
        </a:p>
      </dgm:t>
    </dgm:pt>
    <dgm:pt modelId="{444F1456-45E5-4C17-B8BF-D2A458CBD099}" type="sibTrans" cxnId="{5A694708-AC1A-4248-9DEC-89AFD0BC7BA9}">
      <dgm:prSet/>
      <dgm:spPr/>
      <dgm:t>
        <a:bodyPr/>
        <a:lstStyle/>
        <a:p>
          <a:endParaRPr lang="en-US"/>
        </a:p>
      </dgm:t>
    </dgm:pt>
    <dgm:pt modelId="{E63C63FE-E027-4387-82D4-236E84562D63}">
      <dgm:prSet/>
      <dgm:spPr/>
      <dgm:t>
        <a:bodyPr/>
        <a:lstStyle/>
        <a:p>
          <a:r>
            <a:rPr lang="en-US"/>
            <a:t>• Allows to manage multiple AWS accounts</a:t>
          </a:r>
        </a:p>
      </dgm:t>
    </dgm:pt>
    <dgm:pt modelId="{2BF06CA4-C3C9-45AD-B698-449697309E78}" type="parTrans" cxnId="{4802087E-314E-4251-BBEC-8F42C16B643B}">
      <dgm:prSet/>
      <dgm:spPr/>
      <dgm:t>
        <a:bodyPr/>
        <a:lstStyle/>
        <a:p>
          <a:endParaRPr lang="en-US"/>
        </a:p>
      </dgm:t>
    </dgm:pt>
    <dgm:pt modelId="{3A6E63DD-3607-40C1-B561-2C3982EDD5BE}" type="sibTrans" cxnId="{4802087E-314E-4251-BBEC-8F42C16B643B}">
      <dgm:prSet/>
      <dgm:spPr/>
      <dgm:t>
        <a:bodyPr/>
        <a:lstStyle/>
        <a:p>
          <a:endParaRPr lang="en-US"/>
        </a:p>
      </dgm:t>
    </dgm:pt>
    <dgm:pt modelId="{CA62F4B4-ECE8-4F1E-B09B-4DF84EA4AC0D}">
      <dgm:prSet/>
      <dgm:spPr/>
      <dgm:t>
        <a:bodyPr/>
        <a:lstStyle/>
        <a:p>
          <a:r>
            <a:rPr lang="en-US"/>
            <a:t>• The main account is the master account – you can’t change it</a:t>
          </a:r>
        </a:p>
      </dgm:t>
    </dgm:pt>
    <dgm:pt modelId="{77FF176B-5DAB-405F-833B-EFF761BFEC92}" type="parTrans" cxnId="{F76C4BAB-1609-4276-AA59-575DC0CBAEA9}">
      <dgm:prSet/>
      <dgm:spPr/>
      <dgm:t>
        <a:bodyPr/>
        <a:lstStyle/>
        <a:p>
          <a:endParaRPr lang="en-US"/>
        </a:p>
      </dgm:t>
    </dgm:pt>
    <dgm:pt modelId="{D6A3BC7C-8D77-4750-B755-840E1B5D7E75}" type="sibTrans" cxnId="{F76C4BAB-1609-4276-AA59-575DC0CBAEA9}">
      <dgm:prSet/>
      <dgm:spPr/>
      <dgm:t>
        <a:bodyPr/>
        <a:lstStyle/>
        <a:p>
          <a:endParaRPr lang="en-US"/>
        </a:p>
      </dgm:t>
    </dgm:pt>
    <dgm:pt modelId="{9EE3DECB-4777-428C-816B-4AE139120B30}">
      <dgm:prSet/>
      <dgm:spPr/>
      <dgm:t>
        <a:bodyPr/>
        <a:lstStyle/>
        <a:p>
          <a:r>
            <a:rPr lang="en-US"/>
            <a:t>• Other accounts are member accounts</a:t>
          </a:r>
        </a:p>
      </dgm:t>
    </dgm:pt>
    <dgm:pt modelId="{34FB1E61-6F50-4857-8DE9-3962E814CFA0}" type="parTrans" cxnId="{2CDA66D7-911A-4E4D-80D0-D1656093025D}">
      <dgm:prSet/>
      <dgm:spPr/>
      <dgm:t>
        <a:bodyPr/>
        <a:lstStyle/>
        <a:p>
          <a:endParaRPr lang="en-US"/>
        </a:p>
      </dgm:t>
    </dgm:pt>
    <dgm:pt modelId="{5A65E6E8-3EBD-4726-83E6-03F460A801C6}" type="sibTrans" cxnId="{2CDA66D7-911A-4E4D-80D0-D1656093025D}">
      <dgm:prSet/>
      <dgm:spPr/>
      <dgm:t>
        <a:bodyPr/>
        <a:lstStyle/>
        <a:p>
          <a:endParaRPr lang="en-US"/>
        </a:p>
      </dgm:t>
    </dgm:pt>
    <dgm:pt modelId="{F89AF13A-82E5-498D-B3B2-E88D5D50E5A2}">
      <dgm:prSet/>
      <dgm:spPr/>
      <dgm:t>
        <a:bodyPr/>
        <a:lstStyle/>
        <a:p>
          <a:r>
            <a:rPr lang="en-US"/>
            <a:t>• Member accounts can only be part of one organization</a:t>
          </a:r>
        </a:p>
      </dgm:t>
    </dgm:pt>
    <dgm:pt modelId="{1063A4B3-2336-41F8-B85A-3BD403EC0570}" type="parTrans" cxnId="{BC7F2B4C-DB38-43B1-8F67-055516779E13}">
      <dgm:prSet/>
      <dgm:spPr/>
      <dgm:t>
        <a:bodyPr/>
        <a:lstStyle/>
        <a:p>
          <a:endParaRPr lang="en-US"/>
        </a:p>
      </dgm:t>
    </dgm:pt>
    <dgm:pt modelId="{013042DC-35C4-44D7-B9D9-184E44BAA46F}" type="sibTrans" cxnId="{BC7F2B4C-DB38-43B1-8F67-055516779E13}">
      <dgm:prSet/>
      <dgm:spPr/>
      <dgm:t>
        <a:bodyPr/>
        <a:lstStyle/>
        <a:p>
          <a:endParaRPr lang="en-US"/>
        </a:p>
      </dgm:t>
    </dgm:pt>
    <dgm:pt modelId="{BDBF9EFD-D3F4-4E5F-95D6-38F98F6D66A9}">
      <dgm:prSet/>
      <dgm:spPr/>
      <dgm:t>
        <a:bodyPr/>
        <a:lstStyle/>
        <a:p>
          <a:r>
            <a:rPr lang="en-US"/>
            <a:t>• Consolidated Billing across all accounts - single payment method</a:t>
          </a:r>
        </a:p>
      </dgm:t>
    </dgm:pt>
    <dgm:pt modelId="{E42B8AA7-A00F-4CCA-8E5E-396094E8B171}" type="parTrans" cxnId="{6D4CAF25-77BA-4CB0-8843-8247FE8F8977}">
      <dgm:prSet/>
      <dgm:spPr/>
      <dgm:t>
        <a:bodyPr/>
        <a:lstStyle/>
        <a:p>
          <a:endParaRPr lang="en-US"/>
        </a:p>
      </dgm:t>
    </dgm:pt>
    <dgm:pt modelId="{3CB9B675-F796-43AC-A790-B7E0D9D33493}" type="sibTrans" cxnId="{6D4CAF25-77BA-4CB0-8843-8247FE8F8977}">
      <dgm:prSet/>
      <dgm:spPr/>
      <dgm:t>
        <a:bodyPr/>
        <a:lstStyle/>
        <a:p>
          <a:endParaRPr lang="en-US"/>
        </a:p>
      </dgm:t>
    </dgm:pt>
    <dgm:pt modelId="{A4A39098-6E6F-46A7-8EC2-6199853DDF87}">
      <dgm:prSet/>
      <dgm:spPr/>
      <dgm:t>
        <a:bodyPr/>
        <a:lstStyle/>
        <a:p>
          <a:r>
            <a:rPr lang="en-US"/>
            <a:t>• Pricing benefits from aggregated usage (volume discount for EC2, S3…)</a:t>
          </a:r>
        </a:p>
      </dgm:t>
    </dgm:pt>
    <dgm:pt modelId="{97EAE58A-17C7-4D56-A00B-54710E144B96}" type="parTrans" cxnId="{75667362-4BF1-4F7F-A348-CC026544A61C}">
      <dgm:prSet/>
      <dgm:spPr/>
      <dgm:t>
        <a:bodyPr/>
        <a:lstStyle/>
        <a:p>
          <a:endParaRPr lang="en-US"/>
        </a:p>
      </dgm:t>
    </dgm:pt>
    <dgm:pt modelId="{25F21C97-EFF6-4D28-87D0-6C836BCBDA29}" type="sibTrans" cxnId="{75667362-4BF1-4F7F-A348-CC026544A61C}">
      <dgm:prSet/>
      <dgm:spPr/>
      <dgm:t>
        <a:bodyPr/>
        <a:lstStyle/>
        <a:p>
          <a:endParaRPr lang="en-US"/>
        </a:p>
      </dgm:t>
    </dgm:pt>
    <dgm:pt modelId="{A8F5A36E-11A2-4DAE-89A0-3530598AB13B}">
      <dgm:prSet/>
      <dgm:spPr/>
      <dgm:t>
        <a:bodyPr/>
        <a:lstStyle/>
        <a:p>
          <a:r>
            <a:rPr lang="en-US"/>
            <a:t>• API is available to automate AWS account creation</a:t>
          </a:r>
        </a:p>
      </dgm:t>
    </dgm:pt>
    <dgm:pt modelId="{EC5BAF5A-FA2E-42D1-B0D9-20C0B54A1C04}" type="parTrans" cxnId="{514A758C-FC92-4CB3-8EC2-1F4E97151566}">
      <dgm:prSet/>
      <dgm:spPr/>
      <dgm:t>
        <a:bodyPr/>
        <a:lstStyle/>
        <a:p>
          <a:endParaRPr lang="en-US"/>
        </a:p>
      </dgm:t>
    </dgm:pt>
    <dgm:pt modelId="{125802E2-70CA-4978-95F5-519CB0B952FA}" type="sibTrans" cxnId="{514A758C-FC92-4CB3-8EC2-1F4E97151566}">
      <dgm:prSet/>
      <dgm:spPr/>
      <dgm:t>
        <a:bodyPr/>
        <a:lstStyle/>
        <a:p>
          <a:endParaRPr lang="en-US"/>
        </a:p>
      </dgm:t>
    </dgm:pt>
    <dgm:pt modelId="{EB709B4D-0C75-4A04-B22E-66B873F96E4F}" type="pres">
      <dgm:prSet presAssocID="{3BF17167-3D9F-4682-AC53-EE275030B6DD}" presName="diagram" presStyleCnt="0">
        <dgm:presLayoutVars>
          <dgm:dir/>
          <dgm:resizeHandles val="exact"/>
        </dgm:presLayoutVars>
      </dgm:prSet>
      <dgm:spPr/>
    </dgm:pt>
    <dgm:pt modelId="{4B1D23D5-F9A8-40E9-A86C-86721004EB20}" type="pres">
      <dgm:prSet presAssocID="{EE122AC5-CE62-442D-BC5C-AE733068A386}" presName="node" presStyleLbl="node1" presStyleIdx="0" presStyleCnt="8">
        <dgm:presLayoutVars>
          <dgm:bulletEnabled val="1"/>
        </dgm:presLayoutVars>
      </dgm:prSet>
      <dgm:spPr/>
    </dgm:pt>
    <dgm:pt modelId="{E26584DC-44CF-4F15-9121-EEC43B985FDE}" type="pres">
      <dgm:prSet presAssocID="{444F1456-45E5-4C17-B8BF-D2A458CBD099}" presName="sibTrans" presStyleCnt="0"/>
      <dgm:spPr/>
    </dgm:pt>
    <dgm:pt modelId="{250C1DAE-35C3-4CBE-9415-33B19185A3C6}" type="pres">
      <dgm:prSet presAssocID="{E63C63FE-E027-4387-82D4-236E84562D63}" presName="node" presStyleLbl="node1" presStyleIdx="1" presStyleCnt="8">
        <dgm:presLayoutVars>
          <dgm:bulletEnabled val="1"/>
        </dgm:presLayoutVars>
      </dgm:prSet>
      <dgm:spPr/>
    </dgm:pt>
    <dgm:pt modelId="{15DAE732-F255-40B2-9942-227147EDA03D}" type="pres">
      <dgm:prSet presAssocID="{3A6E63DD-3607-40C1-B561-2C3982EDD5BE}" presName="sibTrans" presStyleCnt="0"/>
      <dgm:spPr/>
    </dgm:pt>
    <dgm:pt modelId="{0381827D-9DE3-4EF1-8778-F8BBA21699BD}" type="pres">
      <dgm:prSet presAssocID="{CA62F4B4-ECE8-4F1E-B09B-4DF84EA4AC0D}" presName="node" presStyleLbl="node1" presStyleIdx="2" presStyleCnt="8">
        <dgm:presLayoutVars>
          <dgm:bulletEnabled val="1"/>
        </dgm:presLayoutVars>
      </dgm:prSet>
      <dgm:spPr/>
    </dgm:pt>
    <dgm:pt modelId="{EA20F7B0-92FC-43FF-9AC5-460586CF2B5D}" type="pres">
      <dgm:prSet presAssocID="{D6A3BC7C-8D77-4750-B755-840E1B5D7E75}" presName="sibTrans" presStyleCnt="0"/>
      <dgm:spPr/>
    </dgm:pt>
    <dgm:pt modelId="{A9BC4C80-18BD-4504-9430-9D5144C86EAE}" type="pres">
      <dgm:prSet presAssocID="{9EE3DECB-4777-428C-816B-4AE139120B30}" presName="node" presStyleLbl="node1" presStyleIdx="3" presStyleCnt="8">
        <dgm:presLayoutVars>
          <dgm:bulletEnabled val="1"/>
        </dgm:presLayoutVars>
      </dgm:prSet>
      <dgm:spPr/>
    </dgm:pt>
    <dgm:pt modelId="{A462AA31-D48A-4DF2-8CA3-52E977B414F6}" type="pres">
      <dgm:prSet presAssocID="{5A65E6E8-3EBD-4726-83E6-03F460A801C6}" presName="sibTrans" presStyleCnt="0"/>
      <dgm:spPr/>
    </dgm:pt>
    <dgm:pt modelId="{6C5351AE-F430-475C-BC89-95E9740D416B}" type="pres">
      <dgm:prSet presAssocID="{F89AF13A-82E5-498D-B3B2-E88D5D50E5A2}" presName="node" presStyleLbl="node1" presStyleIdx="4" presStyleCnt="8">
        <dgm:presLayoutVars>
          <dgm:bulletEnabled val="1"/>
        </dgm:presLayoutVars>
      </dgm:prSet>
      <dgm:spPr/>
    </dgm:pt>
    <dgm:pt modelId="{E50E24C4-05A9-4A38-9775-8C06C7FE7C50}" type="pres">
      <dgm:prSet presAssocID="{013042DC-35C4-44D7-B9D9-184E44BAA46F}" presName="sibTrans" presStyleCnt="0"/>
      <dgm:spPr/>
    </dgm:pt>
    <dgm:pt modelId="{EBAD68F9-69D5-4BDB-B313-052A4B31E624}" type="pres">
      <dgm:prSet presAssocID="{BDBF9EFD-D3F4-4E5F-95D6-38F98F6D66A9}" presName="node" presStyleLbl="node1" presStyleIdx="5" presStyleCnt="8">
        <dgm:presLayoutVars>
          <dgm:bulletEnabled val="1"/>
        </dgm:presLayoutVars>
      </dgm:prSet>
      <dgm:spPr/>
    </dgm:pt>
    <dgm:pt modelId="{53086D4F-A18B-456A-8C95-111C13B3D2EC}" type="pres">
      <dgm:prSet presAssocID="{3CB9B675-F796-43AC-A790-B7E0D9D33493}" presName="sibTrans" presStyleCnt="0"/>
      <dgm:spPr/>
    </dgm:pt>
    <dgm:pt modelId="{1E381883-37CD-4031-AF36-67741A80C43B}" type="pres">
      <dgm:prSet presAssocID="{A4A39098-6E6F-46A7-8EC2-6199853DDF87}" presName="node" presStyleLbl="node1" presStyleIdx="6" presStyleCnt="8">
        <dgm:presLayoutVars>
          <dgm:bulletEnabled val="1"/>
        </dgm:presLayoutVars>
      </dgm:prSet>
      <dgm:spPr/>
    </dgm:pt>
    <dgm:pt modelId="{9145A76D-1243-402F-B024-14C701DC4E61}" type="pres">
      <dgm:prSet presAssocID="{25F21C97-EFF6-4D28-87D0-6C836BCBDA29}" presName="sibTrans" presStyleCnt="0"/>
      <dgm:spPr/>
    </dgm:pt>
    <dgm:pt modelId="{5CCF39FB-F50C-4260-82EA-AD9BE2C039D9}" type="pres">
      <dgm:prSet presAssocID="{A8F5A36E-11A2-4DAE-89A0-3530598AB13B}" presName="node" presStyleLbl="node1" presStyleIdx="7" presStyleCnt="8">
        <dgm:presLayoutVars>
          <dgm:bulletEnabled val="1"/>
        </dgm:presLayoutVars>
      </dgm:prSet>
      <dgm:spPr/>
    </dgm:pt>
  </dgm:ptLst>
  <dgm:cxnLst>
    <dgm:cxn modelId="{1E029405-D499-4533-BC01-7E708E489C3F}" type="presOf" srcId="{A8F5A36E-11A2-4DAE-89A0-3530598AB13B}" destId="{5CCF39FB-F50C-4260-82EA-AD9BE2C039D9}" srcOrd="0" destOrd="0" presId="urn:microsoft.com/office/officeart/2005/8/layout/default"/>
    <dgm:cxn modelId="{5A694708-AC1A-4248-9DEC-89AFD0BC7BA9}" srcId="{3BF17167-3D9F-4682-AC53-EE275030B6DD}" destId="{EE122AC5-CE62-442D-BC5C-AE733068A386}" srcOrd="0" destOrd="0" parTransId="{92BBDA20-29F0-4A26-8173-359FD6520755}" sibTransId="{444F1456-45E5-4C17-B8BF-D2A458CBD099}"/>
    <dgm:cxn modelId="{A6832E23-4E1F-4045-9497-E903EA652689}" type="presOf" srcId="{CA62F4B4-ECE8-4F1E-B09B-4DF84EA4AC0D}" destId="{0381827D-9DE3-4EF1-8778-F8BBA21699BD}" srcOrd="0" destOrd="0" presId="urn:microsoft.com/office/officeart/2005/8/layout/default"/>
    <dgm:cxn modelId="{6D4CAF25-77BA-4CB0-8843-8247FE8F8977}" srcId="{3BF17167-3D9F-4682-AC53-EE275030B6DD}" destId="{BDBF9EFD-D3F4-4E5F-95D6-38F98F6D66A9}" srcOrd="5" destOrd="0" parTransId="{E42B8AA7-A00F-4CCA-8E5E-396094E8B171}" sibTransId="{3CB9B675-F796-43AC-A790-B7E0D9D33493}"/>
    <dgm:cxn modelId="{21EE2432-19DC-4BE7-9749-D5863E0EE057}" type="presOf" srcId="{BDBF9EFD-D3F4-4E5F-95D6-38F98F6D66A9}" destId="{EBAD68F9-69D5-4BDB-B313-052A4B31E624}" srcOrd="0" destOrd="0" presId="urn:microsoft.com/office/officeart/2005/8/layout/default"/>
    <dgm:cxn modelId="{75667362-4BF1-4F7F-A348-CC026544A61C}" srcId="{3BF17167-3D9F-4682-AC53-EE275030B6DD}" destId="{A4A39098-6E6F-46A7-8EC2-6199853DDF87}" srcOrd="6" destOrd="0" parTransId="{97EAE58A-17C7-4D56-A00B-54710E144B96}" sibTransId="{25F21C97-EFF6-4D28-87D0-6C836BCBDA29}"/>
    <dgm:cxn modelId="{40DA9162-7FC0-44EF-87BC-632944465DF1}" type="presOf" srcId="{F89AF13A-82E5-498D-B3B2-E88D5D50E5A2}" destId="{6C5351AE-F430-475C-BC89-95E9740D416B}" srcOrd="0" destOrd="0" presId="urn:microsoft.com/office/officeart/2005/8/layout/default"/>
    <dgm:cxn modelId="{BC7F2B4C-DB38-43B1-8F67-055516779E13}" srcId="{3BF17167-3D9F-4682-AC53-EE275030B6DD}" destId="{F89AF13A-82E5-498D-B3B2-E88D5D50E5A2}" srcOrd="4" destOrd="0" parTransId="{1063A4B3-2336-41F8-B85A-3BD403EC0570}" sibTransId="{013042DC-35C4-44D7-B9D9-184E44BAA46F}"/>
    <dgm:cxn modelId="{1606E272-EC1F-4D0C-A73D-070AF01C9B3F}" type="presOf" srcId="{A4A39098-6E6F-46A7-8EC2-6199853DDF87}" destId="{1E381883-37CD-4031-AF36-67741A80C43B}" srcOrd="0" destOrd="0" presId="urn:microsoft.com/office/officeart/2005/8/layout/default"/>
    <dgm:cxn modelId="{4802087E-314E-4251-BBEC-8F42C16B643B}" srcId="{3BF17167-3D9F-4682-AC53-EE275030B6DD}" destId="{E63C63FE-E027-4387-82D4-236E84562D63}" srcOrd="1" destOrd="0" parTransId="{2BF06CA4-C3C9-45AD-B698-449697309E78}" sibTransId="{3A6E63DD-3607-40C1-B561-2C3982EDD5BE}"/>
    <dgm:cxn modelId="{514A758C-FC92-4CB3-8EC2-1F4E97151566}" srcId="{3BF17167-3D9F-4682-AC53-EE275030B6DD}" destId="{A8F5A36E-11A2-4DAE-89A0-3530598AB13B}" srcOrd="7" destOrd="0" parTransId="{EC5BAF5A-FA2E-42D1-B0D9-20C0B54A1C04}" sibTransId="{125802E2-70CA-4978-95F5-519CB0B952FA}"/>
    <dgm:cxn modelId="{46E6B2A1-272E-4CE5-A703-EFDCC0548AE0}" type="presOf" srcId="{EE122AC5-CE62-442D-BC5C-AE733068A386}" destId="{4B1D23D5-F9A8-40E9-A86C-86721004EB20}" srcOrd="0" destOrd="0" presId="urn:microsoft.com/office/officeart/2005/8/layout/default"/>
    <dgm:cxn modelId="{F76C4BAB-1609-4276-AA59-575DC0CBAEA9}" srcId="{3BF17167-3D9F-4682-AC53-EE275030B6DD}" destId="{CA62F4B4-ECE8-4F1E-B09B-4DF84EA4AC0D}" srcOrd="2" destOrd="0" parTransId="{77FF176B-5DAB-405F-833B-EFF761BFEC92}" sibTransId="{D6A3BC7C-8D77-4750-B755-840E1B5D7E75}"/>
    <dgm:cxn modelId="{2CDA66D7-911A-4E4D-80D0-D1656093025D}" srcId="{3BF17167-3D9F-4682-AC53-EE275030B6DD}" destId="{9EE3DECB-4777-428C-816B-4AE139120B30}" srcOrd="3" destOrd="0" parTransId="{34FB1E61-6F50-4857-8DE9-3962E814CFA0}" sibTransId="{5A65E6E8-3EBD-4726-83E6-03F460A801C6}"/>
    <dgm:cxn modelId="{AEBF46D8-E0BD-431F-9F0D-6392B86B0ABD}" type="presOf" srcId="{E63C63FE-E027-4387-82D4-236E84562D63}" destId="{250C1DAE-35C3-4CBE-9415-33B19185A3C6}" srcOrd="0" destOrd="0" presId="urn:microsoft.com/office/officeart/2005/8/layout/default"/>
    <dgm:cxn modelId="{FC6FFEE8-EB0A-4AE5-BA24-7FB1BEC3C755}" type="presOf" srcId="{9EE3DECB-4777-428C-816B-4AE139120B30}" destId="{A9BC4C80-18BD-4504-9430-9D5144C86EAE}" srcOrd="0" destOrd="0" presId="urn:microsoft.com/office/officeart/2005/8/layout/default"/>
    <dgm:cxn modelId="{35B0A4FB-A40C-46CC-A5E9-7DF1BC398E29}" type="presOf" srcId="{3BF17167-3D9F-4682-AC53-EE275030B6DD}" destId="{EB709B4D-0C75-4A04-B22E-66B873F96E4F}" srcOrd="0" destOrd="0" presId="urn:microsoft.com/office/officeart/2005/8/layout/default"/>
    <dgm:cxn modelId="{F323DCA0-D667-48B1-B638-EB5722A51861}" type="presParOf" srcId="{EB709B4D-0C75-4A04-B22E-66B873F96E4F}" destId="{4B1D23D5-F9A8-40E9-A86C-86721004EB20}" srcOrd="0" destOrd="0" presId="urn:microsoft.com/office/officeart/2005/8/layout/default"/>
    <dgm:cxn modelId="{A7977B56-310E-416F-A5FD-41E548653E9F}" type="presParOf" srcId="{EB709B4D-0C75-4A04-B22E-66B873F96E4F}" destId="{E26584DC-44CF-4F15-9121-EEC43B985FDE}" srcOrd="1" destOrd="0" presId="urn:microsoft.com/office/officeart/2005/8/layout/default"/>
    <dgm:cxn modelId="{D58A8595-D8BD-44F6-B847-8FF345CA7806}" type="presParOf" srcId="{EB709B4D-0C75-4A04-B22E-66B873F96E4F}" destId="{250C1DAE-35C3-4CBE-9415-33B19185A3C6}" srcOrd="2" destOrd="0" presId="urn:microsoft.com/office/officeart/2005/8/layout/default"/>
    <dgm:cxn modelId="{8B41EE2A-13C2-42B4-A4C9-A1B71E515829}" type="presParOf" srcId="{EB709B4D-0C75-4A04-B22E-66B873F96E4F}" destId="{15DAE732-F255-40B2-9942-227147EDA03D}" srcOrd="3" destOrd="0" presId="urn:microsoft.com/office/officeart/2005/8/layout/default"/>
    <dgm:cxn modelId="{774FDCAB-3947-4BBC-BF19-84A77E256C6A}" type="presParOf" srcId="{EB709B4D-0C75-4A04-B22E-66B873F96E4F}" destId="{0381827D-9DE3-4EF1-8778-F8BBA21699BD}" srcOrd="4" destOrd="0" presId="urn:microsoft.com/office/officeart/2005/8/layout/default"/>
    <dgm:cxn modelId="{7EC530A6-3C26-4130-832E-6FF209279E3B}" type="presParOf" srcId="{EB709B4D-0C75-4A04-B22E-66B873F96E4F}" destId="{EA20F7B0-92FC-43FF-9AC5-460586CF2B5D}" srcOrd="5" destOrd="0" presId="urn:microsoft.com/office/officeart/2005/8/layout/default"/>
    <dgm:cxn modelId="{B6C7E549-94A8-43C6-97D2-0042F8ABCA88}" type="presParOf" srcId="{EB709B4D-0C75-4A04-B22E-66B873F96E4F}" destId="{A9BC4C80-18BD-4504-9430-9D5144C86EAE}" srcOrd="6" destOrd="0" presId="urn:microsoft.com/office/officeart/2005/8/layout/default"/>
    <dgm:cxn modelId="{9780343B-61C5-4A0C-AD7A-794F4F211FC7}" type="presParOf" srcId="{EB709B4D-0C75-4A04-B22E-66B873F96E4F}" destId="{A462AA31-D48A-4DF2-8CA3-52E977B414F6}" srcOrd="7" destOrd="0" presId="urn:microsoft.com/office/officeart/2005/8/layout/default"/>
    <dgm:cxn modelId="{61660A42-96F0-4499-B5E9-148EF546B2F5}" type="presParOf" srcId="{EB709B4D-0C75-4A04-B22E-66B873F96E4F}" destId="{6C5351AE-F430-475C-BC89-95E9740D416B}" srcOrd="8" destOrd="0" presId="urn:microsoft.com/office/officeart/2005/8/layout/default"/>
    <dgm:cxn modelId="{05B4C12F-44CF-4274-A8CD-862653C03B48}" type="presParOf" srcId="{EB709B4D-0C75-4A04-B22E-66B873F96E4F}" destId="{E50E24C4-05A9-4A38-9775-8C06C7FE7C50}" srcOrd="9" destOrd="0" presId="urn:microsoft.com/office/officeart/2005/8/layout/default"/>
    <dgm:cxn modelId="{6F5D9F89-C4C6-4F8D-B290-04DF413DECAE}" type="presParOf" srcId="{EB709B4D-0C75-4A04-B22E-66B873F96E4F}" destId="{EBAD68F9-69D5-4BDB-B313-052A4B31E624}" srcOrd="10" destOrd="0" presId="urn:microsoft.com/office/officeart/2005/8/layout/default"/>
    <dgm:cxn modelId="{7C80CC97-097F-4CB8-940F-2CC8E6AC27F5}" type="presParOf" srcId="{EB709B4D-0C75-4A04-B22E-66B873F96E4F}" destId="{53086D4F-A18B-456A-8C95-111C13B3D2EC}" srcOrd="11" destOrd="0" presId="urn:microsoft.com/office/officeart/2005/8/layout/default"/>
    <dgm:cxn modelId="{9D738728-C317-4ADB-885F-C53AEB884850}" type="presParOf" srcId="{EB709B4D-0C75-4A04-B22E-66B873F96E4F}" destId="{1E381883-37CD-4031-AF36-67741A80C43B}" srcOrd="12" destOrd="0" presId="urn:microsoft.com/office/officeart/2005/8/layout/default"/>
    <dgm:cxn modelId="{32970767-3DB6-4DBF-80D3-1A6AF3347201}" type="presParOf" srcId="{EB709B4D-0C75-4A04-B22E-66B873F96E4F}" destId="{9145A76D-1243-402F-B024-14C701DC4E61}" srcOrd="13" destOrd="0" presId="urn:microsoft.com/office/officeart/2005/8/layout/default"/>
    <dgm:cxn modelId="{96BA7539-3953-48F5-AA04-F56999219700}" type="presParOf" srcId="{EB709B4D-0C75-4A04-B22E-66B873F96E4F}" destId="{5CCF39FB-F50C-4260-82EA-AD9BE2C039D9}"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1D23D5-F9A8-40E9-A86C-86721004EB20}">
      <dsp:nvSpPr>
        <dsp:cNvPr id="0" name=""/>
        <dsp:cNvSpPr/>
      </dsp:nvSpPr>
      <dsp:spPr>
        <a:xfrm>
          <a:off x="3132" y="203224"/>
          <a:ext cx="2485010" cy="149100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Global service</a:t>
          </a:r>
        </a:p>
      </dsp:txBody>
      <dsp:txXfrm>
        <a:off x="3132" y="203224"/>
        <a:ext cx="2485010" cy="1491006"/>
      </dsp:txXfrm>
    </dsp:sp>
    <dsp:sp modelId="{250C1DAE-35C3-4CBE-9415-33B19185A3C6}">
      <dsp:nvSpPr>
        <dsp:cNvPr id="0" name=""/>
        <dsp:cNvSpPr/>
      </dsp:nvSpPr>
      <dsp:spPr>
        <a:xfrm>
          <a:off x="2736644" y="203224"/>
          <a:ext cx="2485010" cy="1491006"/>
        </a:xfrm>
        <a:prstGeom prst="rect">
          <a:avLst/>
        </a:prstGeom>
        <a:solidFill>
          <a:schemeClr val="accent2">
            <a:hueOff val="213420"/>
            <a:satOff val="-1761"/>
            <a:lumOff val="-39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 Allows to manage multiple AWS accounts</a:t>
          </a:r>
        </a:p>
      </dsp:txBody>
      <dsp:txXfrm>
        <a:off x="2736644" y="203224"/>
        <a:ext cx="2485010" cy="1491006"/>
      </dsp:txXfrm>
    </dsp:sp>
    <dsp:sp modelId="{0381827D-9DE3-4EF1-8778-F8BBA21699BD}">
      <dsp:nvSpPr>
        <dsp:cNvPr id="0" name=""/>
        <dsp:cNvSpPr/>
      </dsp:nvSpPr>
      <dsp:spPr>
        <a:xfrm>
          <a:off x="5470156" y="203224"/>
          <a:ext cx="2485010" cy="1491006"/>
        </a:xfrm>
        <a:prstGeom prst="rect">
          <a:avLst/>
        </a:prstGeom>
        <a:solidFill>
          <a:schemeClr val="accent2">
            <a:hueOff val="426840"/>
            <a:satOff val="-3521"/>
            <a:lumOff val="-7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 The main account is the master account – you can’t change it</a:t>
          </a:r>
        </a:p>
      </dsp:txBody>
      <dsp:txXfrm>
        <a:off x="5470156" y="203224"/>
        <a:ext cx="2485010" cy="1491006"/>
      </dsp:txXfrm>
    </dsp:sp>
    <dsp:sp modelId="{A9BC4C80-18BD-4504-9430-9D5144C86EAE}">
      <dsp:nvSpPr>
        <dsp:cNvPr id="0" name=""/>
        <dsp:cNvSpPr/>
      </dsp:nvSpPr>
      <dsp:spPr>
        <a:xfrm>
          <a:off x="8203668" y="203224"/>
          <a:ext cx="2485010" cy="1491006"/>
        </a:xfrm>
        <a:prstGeom prst="rect">
          <a:avLst/>
        </a:prstGeom>
        <a:solidFill>
          <a:schemeClr val="accent2">
            <a:hueOff val="640260"/>
            <a:satOff val="-5282"/>
            <a:lumOff val="-11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 Other accounts are member accounts</a:t>
          </a:r>
        </a:p>
      </dsp:txBody>
      <dsp:txXfrm>
        <a:off x="8203668" y="203224"/>
        <a:ext cx="2485010" cy="1491006"/>
      </dsp:txXfrm>
    </dsp:sp>
    <dsp:sp modelId="{6C5351AE-F430-475C-BC89-95E9740D416B}">
      <dsp:nvSpPr>
        <dsp:cNvPr id="0" name=""/>
        <dsp:cNvSpPr/>
      </dsp:nvSpPr>
      <dsp:spPr>
        <a:xfrm>
          <a:off x="3132" y="1942732"/>
          <a:ext cx="2485010" cy="1491006"/>
        </a:xfrm>
        <a:prstGeom prst="rect">
          <a:avLst/>
        </a:prstGeom>
        <a:solidFill>
          <a:schemeClr val="accent2">
            <a:hueOff val="853679"/>
            <a:satOff val="-7043"/>
            <a:lumOff val="-15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 Member accounts can only be part of one organization</a:t>
          </a:r>
        </a:p>
      </dsp:txBody>
      <dsp:txXfrm>
        <a:off x="3132" y="1942732"/>
        <a:ext cx="2485010" cy="1491006"/>
      </dsp:txXfrm>
    </dsp:sp>
    <dsp:sp modelId="{EBAD68F9-69D5-4BDB-B313-052A4B31E624}">
      <dsp:nvSpPr>
        <dsp:cNvPr id="0" name=""/>
        <dsp:cNvSpPr/>
      </dsp:nvSpPr>
      <dsp:spPr>
        <a:xfrm>
          <a:off x="2736644" y="1942732"/>
          <a:ext cx="2485010" cy="1491006"/>
        </a:xfrm>
        <a:prstGeom prst="rect">
          <a:avLst/>
        </a:prstGeom>
        <a:solidFill>
          <a:schemeClr val="accent2">
            <a:hueOff val="1067099"/>
            <a:satOff val="-880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 Consolidated Billing across all accounts - single payment method</a:t>
          </a:r>
        </a:p>
      </dsp:txBody>
      <dsp:txXfrm>
        <a:off x="2736644" y="1942732"/>
        <a:ext cx="2485010" cy="1491006"/>
      </dsp:txXfrm>
    </dsp:sp>
    <dsp:sp modelId="{1E381883-37CD-4031-AF36-67741A80C43B}">
      <dsp:nvSpPr>
        <dsp:cNvPr id="0" name=""/>
        <dsp:cNvSpPr/>
      </dsp:nvSpPr>
      <dsp:spPr>
        <a:xfrm>
          <a:off x="5470156" y="1942732"/>
          <a:ext cx="2485010" cy="1491006"/>
        </a:xfrm>
        <a:prstGeom prst="rect">
          <a:avLst/>
        </a:prstGeom>
        <a:solidFill>
          <a:schemeClr val="accent2">
            <a:hueOff val="1280519"/>
            <a:satOff val="-1056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 Pricing benefits from aggregated usage (volume discount for EC2, S3…)</a:t>
          </a:r>
        </a:p>
      </dsp:txBody>
      <dsp:txXfrm>
        <a:off x="5470156" y="1942732"/>
        <a:ext cx="2485010" cy="1491006"/>
      </dsp:txXfrm>
    </dsp:sp>
    <dsp:sp modelId="{5CCF39FB-F50C-4260-82EA-AD9BE2C039D9}">
      <dsp:nvSpPr>
        <dsp:cNvPr id="0" name=""/>
        <dsp:cNvSpPr/>
      </dsp:nvSpPr>
      <dsp:spPr>
        <a:xfrm>
          <a:off x="8203668" y="1942732"/>
          <a:ext cx="2485010" cy="1491006"/>
        </a:xfrm>
        <a:prstGeom prst="rect">
          <a:avLst/>
        </a:prstGeom>
        <a:solidFill>
          <a:schemeClr val="accent2">
            <a:hueOff val="1493939"/>
            <a:satOff val="-12325"/>
            <a:lumOff val="-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 API is available to automate AWS account creation</a:t>
          </a:r>
        </a:p>
      </dsp:txBody>
      <dsp:txXfrm>
        <a:off x="8203668" y="1942732"/>
        <a:ext cx="2485010" cy="149100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9435449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320791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885890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497142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6845626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622764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052617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12220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548643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51987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1/11/2022</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335496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1/11/2022</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041481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hyperlink" Target="https://www.clickittech.com/aws/how-aws-pricing-work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07BC37C3-9E82-4A78-B0FC-F9B75A2F324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47150" y="0"/>
            <a:ext cx="12191980" cy="6857990"/>
          </a:xfrm>
          <a:prstGeom prst="rect">
            <a:avLst/>
          </a:prstGeom>
        </p:spPr>
      </p:pic>
      <p:sp>
        <p:nvSpPr>
          <p:cNvPr id="11" name="Rectangle 10">
            <a:extLst>
              <a:ext uri="{FF2B5EF4-FFF2-40B4-BE49-F238E27FC236}">
                <a16:creationId xmlns:a16="http://schemas.microsoft.com/office/drawing/2014/main" id="{612349FF-7742-42ED-ADF3-238B5DDD1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4237318"/>
            <a:ext cx="12188952" cy="2620682"/>
          </a:xfrm>
          <a:prstGeom prst="rect">
            <a:avLst/>
          </a:prstGeom>
          <a:gradFill>
            <a:gsLst>
              <a:gs pos="42000">
                <a:srgbClr val="000000">
                  <a:alpha val="14000"/>
                </a:srgbClr>
              </a:gs>
              <a:gs pos="0">
                <a:srgbClr val="000000">
                  <a:alpha val="0"/>
                </a:srgbClr>
              </a:gs>
              <a:gs pos="100000">
                <a:srgbClr val="000000">
                  <a:alpha val="3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C1D634-B3D0-465C-B1AF-3592CC8100D0}"/>
              </a:ext>
            </a:extLst>
          </p:cNvPr>
          <p:cNvSpPr>
            <a:spLocks noGrp="1"/>
          </p:cNvSpPr>
          <p:nvPr>
            <p:ph type="ctrTitle"/>
          </p:nvPr>
        </p:nvSpPr>
        <p:spPr>
          <a:xfrm>
            <a:off x="870552" y="389622"/>
            <a:ext cx="10696574" cy="770964"/>
          </a:xfrm>
        </p:spPr>
        <p:txBody>
          <a:bodyPr anchor="b">
            <a:noAutofit/>
          </a:bodyPr>
          <a:lstStyle/>
          <a:p>
            <a:r>
              <a:rPr lang="en-US" sz="4800">
                <a:solidFill>
                  <a:srgbClr val="FF0000"/>
                </a:solidFill>
              </a:rPr>
              <a:t>AWS ORGANIZATIONS</a:t>
            </a:r>
            <a:endParaRPr lang="en-US" sz="4800" dirty="0">
              <a:solidFill>
                <a:srgbClr val="FF0000"/>
              </a:solidFill>
            </a:endParaRPr>
          </a:p>
        </p:txBody>
      </p:sp>
      <p:sp>
        <p:nvSpPr>
          <p:cNvPr id="3" name="Subtitle 2">
            <a:extLst>
              <a:ext uri="{FF2B5EF4-FFF2-40B4-BE49-F238E27FC236}">
                <a16:creationId xmlns:a16="http://schemas.microsoft.com/office/drawing/2014/main" id="{EA509469-2443-4681-9028-6CDC6AD41C34}"/>
              </a:ext>
            </a:extLst>
          </p:cNvPr>
          <p:cNvSpPr>
            <a:spLocks noGrp="1"/>
          </p:cNvSpPr>
          <p:nvPr>
            <p:ph type="subTitle" idx="1"/>
          </p:nvPr>
        </p:nvSpPr>
        <p:spPr>
          <a:xfrm>
            <a:off x="7210728" y="4897454"/>
            <a:ext cx="5795251" cy="1063813"/>
          </a:xfrm>
        </p:spPr>
        <p:txBody>
          <a:bodyPr anchor="b">
            <a:normAutofit/>
          </a:bodyPr>
          <a:lstStyle/>
          <a:p>
            <a:r>
              <a:rPr lang="en-US" sz="2400" dirty="0"/>
              <a:t>Lilian Shulika Tata</a:t>
            </a:r>
          </a:p>
        </p:txBody>
      </p:sp>
    </p:spTree>
    <p:extLst>
      <p:ext uri="{BB962C8B-B14F-4D97-AF65-F5344CB8AC3E}">
        <p14:creationId xmlns:p14="http://schemas.microsoft.com/office/powerpoint/2010/main" val="116941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100000">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41BFA31-6544-45C2-9DA0-9E1C5E0B1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C9DD29-E250-452C-92F6-CD1D9BE54D70}"/>
              </a:ext>
            </a:extLst>
          </p:cNvPr>
          <p:cNvSpPr>
            <a:spLocks noGrp="1"/>
          </p:cNvSpPr>
          <p:nvPr>
            <p:ph type="title"/>
          </p:nvPr>
        </p:nvSpPr>
        <p:spPr>
          <a:xfrm>
            <a:off x="647700" y="871759"/>
            <a:ext cx="10925176" cy="1128876"/>
          </a:xfrm>
        </p:spPr>
        <p:txBody>
          <a:bodyPr vert="horz" lIns="91440" tIns="45720" rIns="91440" bIns="45720" rtlCol="0" anchor="t">
            <a:normAutofit/>
          </a:bodyPr>
          <a:lstStyle/>
          <a:p>
            <a:pPr>
              <a:lnSpc>
                <a:spcPct val="90000"/>
              </a:lnSpc>
            </a:pPr>
            <a:r>
              <a:rPr lang="en-US" sz="3400"/>
              <a:t>SCP Examples</a:t>
            </a:r>
            <a:br>
              <a:rPr lang="en-US" sz="3400"/>
            </a:br>
            <a:r>
              <a:rPr lang="en-US" sz="3400"/>
              <a:t> Blacklist and Whitelist strategies</a:t>
            </a:r>
          </a:p>
        </p:txBody>
      </p:sp>
      <p:cxnSp>
        <p:nvCxnSpPr>
          <p:cNvPr id="19" name="Straight Connector 18">
            <a:extLst>
              <a:ext uri="{FF2B5EF4-FFF2-40B4-BE49-F238E27FC236}">
                <a16:creationId xmlns:a16="http://schemas.microsoft.com/office/drawing/2014/main" id="{DC36F877-5419-44C1-A2CD-376BDDDC3E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C467DD51-7240-4243-B363-6DE348F2CC06}"/>
              </a:ext>
            </a:extLst>
          </p:cNvPr>
          <p:cNvPicPr>
            <a:picLocks noGrp="1" noChangeAspect="1"/>
          </p:cNvPicPr>
          <p:nvPr>
            <p:ph sz="half" idx="1"/>
          </p:nvPr>
        </p:nvPicPr>
        <p:blipFill>
          <a:blip r:embed="rId2"/>
          <a:stretch>
            <a:fillRect/>
          </a:stretch>
        </p:blipFill>
        <p:spPr>
          <a:xfrm>
            <a:off x="2839061" y="2819401"/>
            <a:ext cx="3046238" cy="2971800"/>
          </a:xfrm>
          <a:prstGeom prst="rect">
            <a:avLst/>
          </a:prstGeom>
        </p:spPr>
      </p:pic>
      <p:pic>
        <p:nvPicPr>
          <p:cNvPr id="8" name="Content Placeholder 7">
            <a:extLst>
              <a:ext uri="{FF2B5EF4-FFF2-40B4-BE49-F238E27FC236}">
                <a16:creationId xmlns:a16="http://schemas.microsoft.com/office/drawing/2014/main" id="{04FCE64E-CBF6-40CF-858B-071ADC779A41}"/>
              </a:ext>
            </a:extLst>
          </p:cNvPr>
          <p:cNvPicPr>
            <a:picLocks noGrp="1" noChangeAspect="1"/>
          </p:cNvPicPr>
          <p:nvPr>
            <p:ph sz="half" idx="2"/>
          </p:nvPr>
        </p:nvPicPr>
        <p:blipFill>
          <a:blip r:embed="rId3"/>
          <a:stretch>
            <a:fillRect/>
          </a:stretch>
        </p:blipFill>
        <p:spPr>
          <a:xfrm>
            <a:off x="6253514" y="2819400"/>
            <a:ext cx="3252374" cy="2971800"/>
          </a:xfrm>
          <a:prstGeom prst="rect">
            <a:avLst/>
          </a:prstGeom>
        </p:spPr>
      </p:pic>
      <p:cxnSp>
        <p:nvCxnSpPr>
          <p:cNvPr id="21" name="Straight Connector 20">
            <a:extLst>
              <a:ext uri="{FF2B5EF4-FFF2-40B4-BE49-F238E27FC236}">
                <a16:creationId xmlns:a16="http://schemas.microsoft.com/office/drawing/2014/main" id="{44B21692-652C-4371-95C5-05248EF342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7890"/>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5372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1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1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8" name="Rectangle 14">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297286-D881-4B21-8134-D5B56B7D39C2}"/>
              </a:ext>
            </a:extLst>
          </p:cNvPr>
          <p:cNvSpPr>
            <a:spLocks noGrp="1"/>
          </p:cNvSpPr>
          <p:nvPr>
            <p:ph type="title"/>
          </p:nvPr>
        </p:nvSpPr>
        <p:spPr>
          <a:xfrm>
            <a:off x="6377111" y="909638"/>
            <a:ext cx="5014789" cy="1318062"/>
          </a:xfrm>
        </p:spPr>
        <p:txBody>
          <a:bodyPr vert="horz" lIns="91440" tIns="45720" rIns="91440" bIns="45720" rtlCol="0" anchor="t">
            <a:normAutofit/>
          </a:bodyPr>
          <a:lstStyle/>
          <a:p>
            <a:r>
              <a:rPr lang="en-US" kern="1200" cap="all" spc="30" baseline="0">
                <a:solidFill>
                  <a:schemeClr val="tx1"/>
                </a:solidFill>
                <a:latin typeface="+mj-lt"/>
                <a:ea typeface="+mj-ea"/>
                <a:cs typeface="+mj-cs"/>
              </a:rPr>
              <a:t>AWS Organization – Moving Accounts</a:t>
            </a:r>
          </a:p>
        </p:txBody>
      </p:sp>
      <p:pic>
        <p:nvPicPr>
          <p:cNvPr id="6" name="Content Placeholder 5">
            <a:extLst>
              <a:ext uri="{FF2B5EF4-FFF2-40B4-BE49-F238E27FC236}">
                <a16:creationId xmlns:a16="http://schemas.microsoft.com/office/drawing/2014/main" id="{5F7BF173-82A2-4BC5-8341-1409D4730E99}"/>
              </a:ext>
            </a:extLst>
          </p:cNvPr>
          <p:cNvPicPr>
            <a:picLocks noGrp="1" noChangeAspect="1"/>
          </p:cNvPicPr>
          <p:nvPr>
            <p:ph sz="half" idx="2"/>
          </p:nvPr>
        </p:nvPicPr>
        <p:blipFill>
          <a:blip r:embed="rId2"/>
          <a:stretch>
            <a:fillRect/>
          </a:stretch>
        </p:blipFill>
        <p:spPr>
          <a:xfrm>
            <a:off x="800100" y="770889"/>
            <a:ext cx="4976888" cy="5316222"/>
          </a:xfrm>
          <a:prstGeom prst="rect">
            <a:avLst/>
          </a:prstGeom>
        </p:spPr>
      </p:pic>
      <p:cxnSp>
        <p:nvCxnSpPr>
          <p:cNvPr id="29" name="Straight Connector 16">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5100" y="723900"/>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41E81EA-D7E1-4E5B-BB42-88E7D7155969}"/>
              </a:ext>
            </a:extLst>
          </p:cNvPr>
          <p:cNvSpPr>
            <a:spLocks noGrp="1"/>
          </p:cNvSpPr>
          <p:nvPr>
            <p:ph sz="half" idx="1"/>
          </p:nvPr>
        </p:nvSpPr>
        <p:spPr>
          <a:xfrm>
            <a:off x="6415014" y="2276474"/>
            <a:ext cx="5014790" cy="3885027"/>
          </a:xfrm>
        </p:spPr>
        <p:txBody>
          <a:bodyPr vert="horz" lIns="91440" tIns="45720" rIns="91440" bIns="45720" rtlCol="0">
            <a:normAutofit/>
          </a:bodyPr>
          <a:lstStyle/>
          <a:p>
            <a:pPr marL="0" indent="0">
              <a:lnSpc>
                <a:spcPct val="110000"/>
              </a:lnSpc>
              <a:buNone/>
            </a:pPr>
            <a:r>
              <a:rPr lang="en-US" sz="1000" b="1" dirty="0"/>
              <a:t>To migrate accounts from one organization to another</a:t>
            </a:r>
          </a:p>
          <a:p>
            <a:pPr marL="0" indent="0">
              <a:lnSpc>
                <a:spcPct val="110000"/>
              </a:lnSpc>
              <a:buNone/>
            </a:pPr>
            <a:r>
              <a:rPr lang="en-US" sz="1000" dirty="0"/>
              <a:t>1. Remove the member account from the old organization</a:t>
            </a:r>
          </a:p>
          <a:p>
            <a:pPr marL="0" indent="0">
              <a:lnSpc>
                <a:spcPct val="110000"/>
              </a:lnSpc>
              <a:buNone/>
            </a:pPr>
            <a:r>
              <a:rPr lang="en-US" sz="1000" dirty="0"/>
              <a:t>2. Send an invite to the new organization</a:t>
            </a:r>
          </a:p>
          <a:p>
            <a:pPr marL="0" indent="0">
              <a:lnSpc>
                <a:spcPct val="110000"/>
              </a:lnSpc>
              <a:buNone/>
            </a:pPr>
            <a:r>
              <a:rPr lang="en-US" sz="1000" dirty="0"/>
              <a:t>3. Accept the invite to the new organization from the member account</a:t>
            </a:r>
          </a:p>
          <a:p>
            <a:pPr marL="0" indent="0">
              <a:lnSpc>
                <a:spcPct val="110000"/>
              </a:lnSpc>
              <a:buNone/>
            </a:pPr>
            <a:endParaRPr lang="en-US" sz="1000" dirty="0"/>
          </a:p>
          <a:p>
            <a:pPr marL="0" indent="0">
              <a:lnSpc>
                <a:spcPct val="110000"/>
              </a:lnSpc>
              <a:buNone/>
            </a:pPr>
            <a:r>
              <a:rPr lang="en-US" sz="1000" b="1" dirty="0"/>
              <a:t>If you want the master account of the old organization to also join the new organization, do the following:</a:t>
            </a:r>
          </a:p>
          <a:p>
            <a:pPr marL="0" indent="0">
              <a:lnSpc>
                <a:spcPct val="110000"/>
              </a:lnSpc>
              <a:buNone/>
            </a:pPr>
            <a:r>
              <a:rPr lang="en-US" sz="1000" dirty="0"/>
              <a:t>1. Remove the member accounts from the organizations using procedure above</a:t>
            </a:r>
          </a:p>
          <a:p>
            <a:pPr marL="0" indent="0">
              <a:lnSpc>
                <a:spcPct val="110000"/>
              </a:lnSpc>
              <a:buNone/>
            </a:pPr>
            <a:r>
              <a:rPr lang="en-US" sz="1000" dirty="0"/>
              <a:t>2. Delete the old organization</a:t>
            </a:r>
          </a:p>
          <a:p>
            <a:pPr marL="0" indent="0">
              <a:lnSpc>
                <a:spcPct val="110000"/>
              </a:lnSpc>
              <a:buNone/>
            </a:pPr>
            <a:r>
              <a:rPr lang="en-US" sz="1000" dirty="0"/>
              <a:t>3. Repeat the process above to invite the old </a:t>
            </a:r>
            <a:r>
              <a:rPr lang="en-US" sz="1000" dirty="0" err="1"/>
              <a:t>masteraccount</a:t>
            </a:r>
            <a:r>
              <a:rPr lang="en-US" sz="1000" dirty="0"/>
              <a:t> to the new org</a:t>
            </a:r>
          </a:p>
        </p:txBody>
      </p:sp>
    </p:spTree>
    <p:extLst>
      <p:ext uri="{BB962C8B-B14F-4D97-AF65-F5344CB8AC3E}">
        <p14:creationId xmlns:p14="http://schemas.microsoft.com/office/powerpoint/2010/main" val="2801197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710FDB-0919-493E-8539-8240C23F1E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219057-816E-4B6A-AF60-5358EDC6D10F}"/>
              </a:ext>
            </a:extLst>
          </p:cNvPr>
          <p:cNvSpPr>
            <a:spLocks noGrp="1"/>
          </p:cNvSpPr>
          <p:nvPr>
            <p:ph type="title"/>
          </p:nvPr>
        </p:nvSpPr>
        <p:spPr>
          <a:xfrm>
            <a:off x="711273" y="559063"/>
            <a:ext cx="3396420" cy="5256025"/>
          </a:xfrm>
        </p:spPr>
        <p:txBody>
          <a:bodyPr>
            <a:normAutofit/>
          </a:bodyPr>
          <a:lstStyle/>
          <a:p>
            <a:pPr>
              <a:lnSpc>
                <a:spcPct val="90000"/>
              </a:lnSpc>
            </a:pPr>
            <a:r>
              <a:rPr lang="en-US" sz="2200" b="1" i="0" err="1">
                <a:effectLst/>
                <a:latin typeface="Lato"/>
              </a:rPr>
              <a:t>dEFINITION</a:t>
            </a:r>
            <a:br>
              <a:rPr lang="en-US" sz="2200" b="0" i="0">
                <a:effectLst/>
                <a:latin typeface="Lato"/>
              </a:rPr>
            </a:br>
            <a:br>
              <a:rPr lang="en-US" sz="2200" b="0" i="0">
                <a:effectLst/>
                <a:latin typeface="Lato"/>
              </a:rPr>
            </a:br>
            <a:r>
              <a:rPr lang="en-US" sz="2200" b="0" i="0">
                <a:effectLst/>
                <a:latin typeface="Lato"/>
              </a:rPr>
              <a:t>AWS </a:t>
            </a:r>
            <a:r>
              <a:rPr lang="en-US" sz="2200" b="0" i="0" cap="none">
                <a:effectLst/>
                <a:latin typeface="Lato"/>
              </a:rPr>
              <a:t>organizations is an account management service that enables to consolidate multiple </a:t>
            </a:r>
            <a:r>
              <a:rPr lang="en-US" sz="2200" b="0" i="0" cap="none" err="1">
                <a:effectLst/>
                <a:latin typeface="Lato"/>
              </a:rPr>
              <a:t>aws</a:t>
            </a:r>
            <a:r>
              <a:rPr lang="en-US" sz="2200" b="0" i="0" cap="none">
                <a:effectLst/>
                <a:latin typeface="Lato"/>
              </a:rPr>
              <a:t> accounts into an organization that has been previously created</a:t>
            </a:r>
            <a:r>
              <a:rPr lang="en-US" sz="2200" b="0" i="0">
                <a:effectLst/>
                <a:latin typeface="Lato"/>
              </a:rPr>
              <a:t>. </a:t>
            </a:r>
            <a:br>
              <a:rPr lang="en-US" sz="2200" b="0" i="0">
                <a:effectLst/>
                <a:latin typeface="Lato"/>
              </a:rPr>
            </a:br>
            <a:r>
              <a:rPr lang="en-US" sz="2200" b="0" i="0">
                <a:effectLst/>
                <a:latin typeface="Lato"/>
              </a:rPr>
              <a:t>-AKA management/master account</a:t>
            </a:r>
            <a:br>
              <a:rPr lang="en-US" sz="2200" b="0" i="0">
                <a:effectLst/>
                <a:latin typeface="Lato"/>
              </a:rPr>
            </a:br>
            <a:br>
              <a:rPr lang="en-US" sz="2200" b="0" i="0">
                <a:effectLst/>
                <a:latin typeface="Lato"/>
              </a:rPr>
            </a:br>
            <a:br>
              <a:rPr lang="en-US" sz="2200" b="0" i="0">
                <a:effectLst/>
                <a:latin typeface="Lato"/>
              </a:rPr>
            </a:br>
            <a:endParaRPr lang="en-US" sz="2200" b="1"/>
          </a:p>
        </p:txBody>
      </p:sp>
      <p:cxnSp>
        <p:nvCxnSpPr>
          <p:cNvPr id="10" name="Straight Connector 9">
            <a:extLst>
              <a:ext uri="{FF2B5EF4-FFF2-40B4-BE49-F238E27FC236}">
                <a16:creationId xmlns:a16="http://schemas.microsoft.com/office/drawing/2014/main" id="{0AFF0B6C-73E2-4B40-9280-938C14922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868629" y="723900"/>
            <a:ext cx="15948" cy="545007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EECA3EE-6D08-4E8D-BB4C-93D4F9187711}"/>
              </a:ext>
            </a:extLst>
          </p:cNvPr>
          <p:cNvSpPr>
            <a:spLocks noGrp="1"/>
          </p:cNvSpPr>
          <p:nvPr>
            <p:ph idx="1"/>
          </p:nvPr>
        </p:nvSpPr>
        <p:spPr>
          <a:xfrm>
            <a:off x="5582891" y="622249"/>
            <a:ext cx="5809009" cy="5639712"/>
          </a:xfrm>
        </p:spPr>
        <p:txBody>
          <a:bodyPr>
            <a:normAutofit/>
          </a:bodyPr>
          <a:lstStyle/>
          <a:p>
            <a:pPr>
              <a:lnSpc>
                <a:spcPct val="110000"/>
              </a:lnSpc>
            </a:pPr>
            <a:r>
              <a:rPr lang="en-US" sz="1700" b="1" i="0">
                <a:effectLst/>
                <a:latin typeface="Lato"/>
              </a:rPr>
              <a:t> Identity Access Management (IAM policies):</a:t>
            </a:r>
            <a:r>
              <a:rPr lang="en-US" sz="1700" b="0" i="0">
                <a:effectLst/>
                <a:latin typeface="Lato"/>
              </a:rPr>
              <a:t> You can have better control over the roles and access you want to provide to your employees. You can create IAM groups and assign the roles required to perform a particular function. This will ensure better governance in your AWS account</a:t>
            </a:r>
          </a:p>
          <a:p>
            <a:pPr rtl="0">
              <a:lnSpc>
                <a:spcPct val="110000"/>
              </a:lnSpc>
              <a:buFont typeface="Arial" panose="020B0604020202020204" pitchFamily="34" charset="0"/>
              <a:buChar char="•"/>
            </a:pPr>
            <a:r>
              <a:rPr lang="en-US" sz="1700" b="1" i="0">
                <a:effectLst/>
                <a:latin typeface="Lato"/>
              </a:rPr>
              <a:t>Role-based Access Control:</a:t>
            </a:r>
            <a:r>
              <a:rPr lang="en-US" sz="1700" b="0" i="0">
                <a:effectLst/>
                <a:latin typeface="Lato"/>
              </a:rPr>
              <a:t> RBAC is a neutral access control system in an enterprise. RBAC can facilitate the administration of security policies of thousands of users at a time.</a:t>
            </a:r>
          </a:p>
          <a:p>
            <a:pPr rtl="0">
              <a:lnSpc>
                <a:spcPct val="110000"/>
              </a:lnSpc>
              <a:buFont typeface="Arial" panose="020B0604020202020204" pitchFamily="34" charset="0"/>
              <a:buChar char="•"/>
            </a:pPr>
            <a:r>
              <a:rPr lang="en-US" sz="1700" b="1" i="0">
                <a:effectLst/>
                <a:latin typeface="Lato"/>
              </a:rPr>
              <a:t>Cost management:</a:t>
            </a:r>
            <a:r>
              <a:rPr lang="en-US" sz="1700" b="0" i="0">
                <a:effectLst/>
                <a:latin typeface="Lato"/>
              </a:rPr>
              <a:t> Consolidated billing is the best cost management technique. You can manage and audit your expenses of all the accounts from one dashboard.</a:t>
            </a:r>
            <a:br>
              <a:rPr lang="en-US" sz="1700" b="0" i="0">
                <a:effectLst/>
                <a:latin typeface="Lato"/>
              </a:rPr>
            </a:br>
            <a:r>
              <a:rPr lang="en-US" sz="1700" b="0" i="0">
                <a:effectLst/>
                <a:latin typeface="Lato"/>
              </a:rPr>
              <a:t>In case you’re looking for further information about AWS costs, here’s a blog that talks about how </a:t>
            </a:r>
            <a:r>
              <a:rPr lang="en-US" sz="1700" b="0" i="0" u="none" strike="noStrike">
                <a:effectLst/>
                <a:latin typeface="Lato"/>
                <a:hlinkClick r:id="rId2"/>
              </a:rPr>
              <a:t>AWS pricing</a:t>
            </a:r>
            <a:r>
              <a:rPr lang="en-US" sz="1700" b="0" i="0">
                <a:effectLst/>
                <a:latin typeface="Lato"/>
              </a:rPr>
              <a:t> works.</a:t>
            </a:r>
          </a:p>
          <a:p>
            <a:pPr rtl="0">
              <a:lnSpc>
                <a:spcPct val="110000"/>
              </a:lnSpc>
              <a:buFont typeface="Arial" panose="020B0604020202020204" pitchFamily="34" charset="0"/>
              <a:buChar char="•"/>
            </a:pPr>
            <a:r>
              <a:rPr lang="en-US" sz="1700" b="0" i="0">
                <a:effectLst/>
                <a:latin typeface="Lato"/>
              </a:rPr>
              <a:t>Effectively manage different cloud resources, servers, and storage.</a:t>
            </a:r>
          </a:p>
          <a:p>
            <a:pPr>
              <a:lnSpc>
                <a:spcPct val="110000"/>
              </a:lnSpc>
            </a:pPr>
            <a:endParaRPr lang="en-US" sz="1700" b="0" i="0">
              <a:effectLst/>
              <a:latin typeface="Lato"/>
            </a:endParaRPr>
          </a:p>
          <a:p>
            <a:pPr>
              <a:lnSpc>
                <a:spcPct val="110000"/>
              </a:lnSpc>
            </a:pPr>
            <a:endParaRPr lang="en-US" sz="1700"/>
          </a:p>
        </p:txBody>
      </p:sp>
    </p:spTree>
    <p:extLst>
      <p:ext uri="{BB962C8B-B14F-4D97-AF65-F5344CB8AC3E}">
        <p14:creationId xmlns:p14="http://schemas.microsoft.com/office/powerpoint/2010/main" val="3247085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710FDB-0919-493E-8539-8240C23F1E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1B95B6-C209-4273-ACBD-71A96646E2B7}"/>
              </a:ext>
            </a:extLst>
          </p:cNvPr>
          <p:cNvSpPr>
            <a:spLocks noGrp="1"/>
          </p:cNvSpPr>
          <p:nvPr>
            <p:ph type="title"/>
          </p:nvPr>
        </p:nvSpPr>
        <p:spPr>
          <a:xfrm>
            <a:off x="695324" y="615918"/>
            <a:ext cx="2152103" cy="4272816"/>
          </a:xfrm>
        </p:spPr>
        <p:txBody>
          <a:bodyPr>
            <a:normAutofit/>
          </a:bodyPr>
          <a:lstStyle/>
          <a:p>
            <a:r>
              <a:rPr lang="en-US" sz="2000"/>
              <a:t>Components of AWS Organizations</a:t>
            </a:r>
          </a:p>
        </p:txBody>
      </p:sp>
      <p:cxnSp>
        <p:nvCxnSpPr>
          <p:cNvPr id="10" name="Straight Connector 9">
            <a:extLst>
              <a:ext uri="{FF2B5EF4-FFF2-40B4-BE49-F238E27FC236}">
                <a16:creationId xmlns:a16="http://schemas.microsoft.com/office/drawing/2014/main" id="{057DD543-A5CD-4348-8624-8B4E57DB5F8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228265" y="723900"/>
            <a:ext cx="0" cy="54102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BD43F74-6285-46EF-B8A9-793B0DD792DF}"/>
              </a:ext>
            </a:extLst>
          </p:cNvPr>
          <p:cNvSpPr>
            <a:spLocks noGrp="1"/>
          </p:cNvSpPr>
          <p:nvPr>
            <p:ph idx="1"/>
          </p:nvPr>
        </p:nvSpPr>
        <p:spPr>
          <a:xfrm>
            <a:off x="3918180" y="538843"/>
            <a:ext cx="7518024" cy="5758071"/>
          </a:xfrm>
        </p:spPr>
        <p:txBody>
          <a:bodyPr>
            <a:normAutofit/>
          </a:bodyPr>
          <a:lstStyle/>
          <a:p>
            <a:pPr>
              <a:lnSpc>
                <a:spcPct val="110000"/>
              </a:lnSpc>
            </a:pPr>
            <a:r>
              <a:rPr lang="en-US" sz="2200" b="1" i="0">
                <a:effectLst/>
                <a:latin typeface="Lato"/>
              </a:rPr>
              <a:t>Master Account: </a:t>
            </a:r>
            <a:r>
              <a:rPr lang="en-US" sz="2200" b="0" i="0">
                <a:effectLst/>
                <a:latin typeface="Lato"/>
              </a:rPr>
              <a:t>This can be your root account designated for managing your AWS infrastructure. It is the central account where your services are billed from. The Master Account is also the central management and governance hub.</a:t>
            </a:r>
          </a:p>
          <a:p>
            <a:pPr>
              <a:lnSpc>
                <a:spcPct val="110000"/>
              </a:lnSpc>
            </a:pPr>
            <a:r>
              <a:rPr lang="en-US" sz="2200" b="1" i="0">
                <a:effectLst/>
                <a:latin typeface="Lato"/>
              </a:rPr>
              <a:t>Organizational Units (OU): </a:t>
            </a:r>
            <a:r>
              <a:rPr lang="en-US" sz="2200" b="0" i="0">
                <a:effectLst/>
                <a:latin typeface="Lato"/>
              </a:rPr>
              <a:t>This is a set of AWS accounts logically grouped within an organization. This can be best seen as a container of accounts within your root account. Multiple OUs can also be created under a single OU, making it a tree line structure. </a:t>
            </a:r>
            <a:r>
              <a:rPr lang="en-US" sz="2200" b="1" i="0">
                <a:effectLst/>
                <a:latin typeface="Lato"/>
              </a:rPr>
              <a:t> </a:t>
            </a:r>
            <a:endParaRPr lang="en-US" sz="2200" b="0" i="0">
              <a:effectLst/>
              <a:latin typeface="Lato"/>
            </a:endParaRPr>
          </a:p>
          <a:p>
            <a:pPr>
              <a:lnSpc>
                <a:spcPct val="110000"/>
              </a:lnSpc>
            </a:pPr>
            <a:r>
              <a:rPr lang="en-US" sz="2200" b="1" i="0">
                <a:effectLst/>
                <a:latin typeface="Lato"/>
              </a:rPr>
              <a:t>Security Control Policy (SCPs): </a:t>
            </a:r>
            <a:r>
              <a:rPr lang="en-US" sz="2200" b="0" i="0">
                <a:effectLst/>
                <a:latin typeface="Lato"/>
              </a:rPr>
              <a:t>This document describes controls to be applied to a selected set of accounts. The policy defines the services and actions that users or a role can perform. </a:t>
            </a:r>
          </a:p>
          <a:p>
            <a:pPr>
              <a:lnSpc>
                <a:spcPct val="110000"/>
              </a:lnSpc>
            </a:pPr>
            <a:endParaRPr lang="en-US" sz="2200"/>
          </a:p>
        </p:txBody>
      </p:sp>
    </p:spTree>
    <p:extLst>
      <p:ext uri="{BB962C8B-B14F-4D97-AF65-F5344CB8AC3E}">
        <p14:creationId xmlns:p14="http://schemas.microsoft.com/office/powerpoint/2010/main" val="26722130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3738F6-6629-45AE-8F34-A4892516A1C4}"/>
              </a:ext>
            </a:extLst>
          </p:cNvPr>
          <p:cNvSpPr>
            <a:spLocks noGrp="1"/>
          </p:cNvSpPr>
          <p:nvPr>
            <p:ph type="title"/>
          </p:nvPr>
        </p:nvSpPr>
        <p:spPr>
          <a:xfrm>
            <a:off x="700087" y="909638"/>
            <a:ext cx="10691813" cy="1155618"/>
          </a:xfrm>
        </p:spPr>
        <p:txBody>
          <a:bodyPr>
            <a:normAutofit/>
          </a:bodyPr>
          <a:lstStyle/>
          <a:p>
            <a:r>
              <a:rPr lang="en-US"/>
              <a:t>AWS Organizations use cases</a:t>
            </a:r>
            <a:endParaRPr lang="en-US" dirty="0"/>
          </a:p>
        </p:txBody>
      </p:sp>
      <p:cxnSp>
        <p:nvCxnSpPr>
          <p:cNvPr id="11" name="Straight Connector 10">
            <a:extLst>
              <a:ext uri="{FF2B5EF4-FFF2-40B4-BE49-F238E27FC236}">
                <a16:creationId xmlns:a16="http://schemas.microsoft.com/office/drawing/2014/main" id="{AAD0195E-7F27-4D06-9427-0C121D721A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D74C2FC-3228-4FC1-B97B-87AD35508D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240EED0F-0639-492B-BAF0-F52D7ED9C1D4}"/>
              </a:ext>
            </a:extLst>
          </p:cNvPr>
          <p:cNvGraphicFramePr>
            <a:graphicFrameLocks noGrp="1"/>
          </p:cNvGraphicFramePr>
          <p:nvPr>
            <p:ph idx="1"/>
            <p:extLst>
              <p:ext uri="{D42A27DB-BD31-4B8C-83A1-F6EECF244321}">
                <p14:modId xmlns:p14="http://schemas.microsoft.com/office/powerpoint/2010/main" val="2229447283"/>
              </p:ext>
            </p:extLst>
          </p:nvPr>
        </p:nvGraphicFramePr>
        <p:xfrm>
          <a:off x="700088" y="2292350"/>
          <a:ext cx="10691812" cy="3636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403760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2BBE1-D853-4BAE-B386-B5B0A297BC0A}"/>
              </a:ext>
            </a:extLst>
          </p:cNvPr>
          <p:cNvSpPr>
            <a:spLocks noGrp="1"/>
          </p:cNvSpPr>
          <p:nvPr>
            <p:ph type="title"/>
          </p:nvPr>
        </p:nvSpPr>
        <p:spPr/>
        <p:txBody>
          <a:bodyPr/>
          <a:lstStyle/>
          <a:p>
            <a:r>
              <a:rPr lang="en-US" dirty="0"/>
              <a:t>Multi Account Strategies</a:t>
            </a:r>
          </a:p>
        </p:txBody>
      </p:sp>
      <p:sp>
        <p:nvSpPr>
          <p:cNvPr id="3" name="Content Placeholder 2">
            <a:extLst>
              <a:ext uri="{FF2B5EF4-FFF2-40B4-BE49-F238E27FC236}">
                <a16:creationId xmlns:a16="http://schemas.microsoft.com/office/drawing/2014/main" id="{BBD7AFEE-80E9-4A63-B7B8-E230602674D7}"/>
              </a:ext>
            </a:extLst>
          </p:cNvPr>
          <p:cNvSpPr>
            <a:spLocks noGrp="1"/>
          </p:cNvSpPr>
          <p:nvPr>
            <p:ph sz="half" idx="1"/>
          </p:nvPr>
        </p:nvSpPr>
        <p:spPr/>
        <p:txBody>
          <a:bodyPr/>
          <a:lstStyle/>
          <a:p>
            <a:r>
              <a:rPr lang="en-US" dirty="0"/>
              <a:t>Create accounts per department, per cost center, per dev / test / prod, based on regulatory restrictions (using SCP), for better resource isolation (ex: VPC), to have separate per-account service limits, isolated account for logging</a:t>
            </a:r>
          </a:p>
        </p:txBody>
      </p:sp>
      <p:sp>
        <p:nvSpPr>
          <p:cNvPr id="4" name="Content Placeholder 3">
            <a:extLst>
              <a:ext uri="{FF2B5EF4-FFF2-40B4-BE49-F238E27FC236}">
                <a16:creationId xmlns:a16="http://schemas.microsoft.com/office/drawing/2014/main" id="{E7C5E453-5879-4FB6-BF4F-9F0A61F1C940}"/>
              </a:ext>
            </a:extLst>
          </p:cNvPr>
          <p:cNvSpPr>
            <a:spLocks noGrp="1"/>
          </p:cNvSpPr>
          <p:nvPr>
            <p:ph sz="half" idx="2"/>
          </p:nvPr>
        </p:nvSpPr>
        <p:spPr/>
        <p:txBody>
          <a:bodyPr/>
          <a:lstStyle/>
          <a:p>
            <a:r>
              <a:rPr lang="en-US" dirty="0"/>
              <a:t>• Multi Account vs One Account Multi VPC</a:t>
            </a:r>
          </a:p>
          <a:p>
            <a:r>
              <a:rPr lang="en-US" dirty="0"/>
              <a:t>• Use tagging standards for billing purposes</a:t>
            </a:r>
          </a:p>
          <a:p>
            <a:r>
              <a:rPr lang="en-US" dirty="0"/>
              <a:t>• Enable CloudTrail on all accounts, send logs to central S3 account</a:t>
            </a:r>
          </a:p>
          <a:p>
            <a:r>
              <a:rPr lang="en-US" dirty="0"/>
              <a:t>• Send CloudWatch Logs to central logging account</a:t>
            </a:r>
          </a:p>
          <a:p>
            <a:r>
              <a:rPr lang="en-US" dirty="0"/>
              <a:t>• Establish Cross Account Roles for Admin purposes</a:t>
            </a:r>
          </a:p>
        </p:txBody>
      </p:sp>
    </p:spTree>
    <p:extLst>
      <p:ext uri="{BB962C8B-B14F-4D97-AF65-F5344CB8AC3E}">
        <p14:creationId xmlns:p14="http://schemas.microsoft.com/office/powerpoint/2010/main" val="1627906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6929D2-5F3F-4650-9E7D-04AF397069CC}"/>
              </a:ext>
            </a:extLst>
          </p:cNvPr>
          <p:cNvPicPr>
            <a:picLocks noChangeAspect="1"/>
          </p:cNvPicPr>
          <p:nvPr/>
        </p:nvPicPr>
        <p:blipFill>
          <a:blip r:embed="rId2"/>
          <a:stretch>
            <a:fillRect/>
          </a:stretch>
        </p:blipFill>
        <p:spPr>
          <a:xfrm>
            <a:off x="838899" y="897622"/>
            <a:ext cx="10343626" cy="5142451"/>
          </a:xfrm>
          <a:prstGeom prst="rect">
            <a:avLst/>
          </a:prstGeom>
        </p:spPr>
      </p:pic>
    </p:spTree>
    <p:extLst>
      <p:ext uri="{BB962C8B-B14F-4D97-AF65-F5344CB8AC3E}">
        <p14:creationId xmlns:p14="http://schemas.microsoft.com/office/powerpoint/2010/main" val="32014262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73B7AF-B7C2-4F9C-9279-0E85566DEEF3}"/>
              </a:ext>
            </a:extLst>
          </p:cNvPr>
          <p:cNvPicPr>
            <a:picLocks noChangeAspect="1"/>
          </p:cNvPicPr>
          <p:nvPr/>
        </p:nvPicPr>
        <p:blipFill>
          <a:blip r:embed="rId2"/>
          <a:stretch>
            <a:fillRect/>
          </a:stretch>
        </p:blipFill>
        <p:spPr>
          <a:xfrm>
            <a:off x="864066" y="822121"/>
            <a:ext cx="10486239" cy="5134062"/>
          </a:xfrm>
          <a:prstGeom prst="rect">
            <a:avLst/>
          </a:prstGeom>
        </p:spPr>
      </p:pic>
    </p:spTree>
    <p:extLst>
      <p:ext uri="{BB962C8B-B14F-4D97-AF65-F5344CB8AC3E}">
        <p14:creationId xmlns:p14="http://schemas.microsoft.com/office/powerpoint/2010/main" val="1490619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5F710FDB-0919-493E-8539-8240C23F1E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171530-4AAE-4AE0-A1E5-656AD49C1BB6}"/>
              </a:ext>
            </a:extLst>
          </p:cNvPr>
          <p:cNvSpPr>
            <a:spLocks noGrp="1"/>
          </p:cNvSpPr>
          <p:nvPr>
            <p:ph type="title"/>
          </p:nvPr>
        </p:nvSpPr>
        <p:spPr>
          <a:xfrm>
            <a:off x="711273" y="559063"/>
            <a:ext cx="3396420" cy="5256025"/>
          </a:xfrm>
        </p:spPr>
        <p:txBody>
          <a:bodyPr>
            <a:normAutofit/>
          </a:bodyPr>
          <a:lstStyle/>
          <a:p>
            <a:r>
              <a:rPr lang="en-US"/>
              <a:t>Service Control Policies (SCP)</a:t>
            </a:r>
            <a:endParaRPr lang="en-US" dirty="0"/>
          </a:p>
        </p:txBody>
      </p:sp>
      <p:cxnSp>
        <p:nvCxnSpPr>
          <p:cNvPr id="13" name="Straight Connector 9">
            <a:extLst>
              <a:ext uri="{FF2B5EF4-FFF2-40B4-BE49-F238E27FC236}">
                <a16:creationId xmlns:a16="http://schemas.microsoft.com/office/drawing/2014/main" id="{0AFF0B6C-73E2-4B40-9280-938C14922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868629" y="723900"/>
            <a:ext cx="15948" cy="545007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5AF936A-95EB-42B2-8783-37137FDC2CA9}"/>
              </a:ext>
            </a:extLst>
          </p:cNvPr>
          <p:cNvSpPr>
            <a:spLocks noGrp="1"/>
          </p:cNvSpPr>
          <p:nvPr>
            <p:ph idx="1"/>
          </p:nvPr>
        </p:nvSpPr>
        <p:spPr>
          <a:xfrm>
            <a:off x="5582891" y="622249"/>
            <a:ext cx="5809009" cy="5639712"/>
          </a:xfrm>
        </p:spPr>
        <p:txBody>
          <a:bodyPr>
            <a:normAutofit/>
          </a:bodyPr>
          <a:lstStyle/>
          <a:p>
            <a:pPr>
              <a:lnSpc>
                <a:spcPct val="110000"/>
              </a:lnSpc>
            </a:pPr>
            <a:r>
              <a:rPr lang="en-US" sz="1700" dirty="0"/>
              <a:t>Whitelist or blacklist IAM actions</a:t>
            </a:r>
          </a:p>
          <a:p>
            <a:pPr>
              <a:lnSpc>
                <a:spcPct val="110000"/>
              </a:lnSpc>
            </a:pPr>
            <a:r>
              <a:rPr lang="en-US" sz="1700" dirty="0"/>
              <a:t>• Applied at the OU or Account level</a:t>
            </a:r>
          </a:p>
          <a:p>
            <a:pPr>
              <a:lnSpc>
                <a:spcPct val="110000"/>
              </a:lnSpc>
            </a:pPr>
            <a:r>
              <a:rPr lang="en-US" sz="1700" dirty="0"/>
              <a:t>• Does not apply to the Master Account</a:t>
            </a:r>
          </a:p>
          <a:p>
            <a:pPr>
              <a:lnSpc>
                <a:spcPct val="110000"/>
              </a:lnSpc>
            </a:pPr>
            <a:r>
              <a:rPr lang="en-US" sz="1700" dirty="0"/>
              <a:t>• SCP is applied to all the Users and Roles of the Account, including Root user</a:t>
            </a:r>
          </a:p>
          <a:p>
            <a:pPr>
              <a:lnSpc>
                <a:spcPct val="110000"/>
              </a:lnSpc>
            </a:pPr>
            <a:r>
              <a:rPr lang="en-US" sz="1700" dirty="0"/>
              <a:t>• The SCP does not affect service-linked roles</a:t>
            </a:r>
          </a:p>
          <a:p>
            <a:pPr>
              <a:lnSpc>
                <a:spcPct val="110000"/>
              </a:lnSpc>
            </a:pPr>
            <a:r>
              <a:rPr lang="en-US" sz="1700" dirty="0"/>
              <a:t>• Service-linked roles enable other AWS services to integrate with AWS Organizations</a:t>
            </a:r>
          </a:p>
          <a:p>
            <a:pPr>
              <a:lnSpc>
                <a:spcPct val="110000"/>
              </a:lnSpc>
            </a:pPr>
            <a:r>
              <a:rPr lang="en-US" sz="1700" dirty="0"/>
              <a:t>and can't be restricted by SCPs.</a:t>
            </a:r>
          </a:p>
          <a:p>
            <a:pPr>
              <a:lnSpc>
                <a:spcPct val="110000"/>
              </a:lnSpc>
            </a:pPr>
            <a:r>
              <a:rPr lang="en-US" sz="1700" dirty="0"/>
              <a:t>• SCP must have an explicit Allow (does not allow anything by default)</a:t>
            </a:r>
          </a:p>
          <a:p>
            <a:pPr>
              <a:lnSpc>
                <a:spcPct val="110000"/>
              </a:lnSpc>
            </a:pPr>
            <a:r>
              <a:rPr lang="en-US" sz="1700" dirty="0"/>
              <a:t>• Use cases:</a:t>
            </a:r>
          </a:p>
          <a:p>
            <a:pPr>
              <a:lnSpc>
                <a:spcPct val="110000"/>
              </a:lnSpc>
            </a:pPr>
            <a:r>
              <a:rPr lang="en-US" sz="1700" dirty="0"/>
              <a:t>• Restrict access to certain services (for example: can’t use EMR)</a:t>
            </a:r>
          </a:p>
          <a:p>
            <a:pPr>
              <a:lnSpc>
                <a:spcPct val="110000"/>
              </a:lnSpc>
            </a:pPr>
            <a:r>
              <a:rPr lang="en-US" sz="1700" dirty="0"/>
              <a:t>• Enforce PCI compliance by explicitly disabling services</a:t>
            </a:r>
          </a:p>
        </p:txBody>
      </p:sp>
    </p:spTree>
    <p:extLst>
      <p:ext uri="{BB962C8B-B14F-4D97-AF65-F5344CB8AC3E}">
        <p14:creationId xmlns:p14="http://schemas.microsoft.com/office/powerpoint/2010/main" val="501701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C623ED-D99F-4D2E-AF9E-A17C6047523A}"/>
              </a:ext>
            </a:extLst>
          </p:cNvPr>
          <p:cNvPicPr>
            <a:picLocks noChangeAspect="1"/>
          </p:cNvPicPr>
          <p:nvPr/>
        </p:nvPicPr>
        <p:blipFill>
          <a:blip r:embed="rId2"/>
          <a:stretch>
            <a:fillRect/>
          </a:stretch>
        </p:blipFill>
        <p:spPr>
          <a:xfrm>
            <a:off x="914400" y="880844"/>
            <a:ext cx="10427516" cy="5184396"/>
          </a:xfrm>
          <a:prstGeom prst="rect">
            <a:avLst/>
          </a:prstGeom>
        </p:spPr>
      </p:pic>
    </p:spTree>
    <p:extLst>
      <p:ext uri="{BB962C8B-B14F-4D97-AF65-F5344CB8AC3E}">
        <p14:creationId xmlns:p14="http://schemas.microsoft.com/office/powerpoint/2010/main" val="300244678"/>
      </p:ext>
    </p:extLst>
  </p:cSld>
  <p:clrMapOvr>
    <a:masterClrMapping/>
  </p:clrMapOvr>
</p:sld>
</file>

<file path=ppt/theme/theme1.xml><?xml version="1.0" encoding="utf-8"?>
<a:theme xmlns:a="http://schemas.openxmlformats.org/drawingml/2006/main" name="ChronicleVTI">
  <a:themeElements>
    <a:clrScheme name="AnalogousFromLightSeedRightStep">
      <a:dk1>
        <a:srgbClr val="000000"/>
      </a:dk1>
      <a:lt1>
        <a:srgbClr val="FFFFFF"/>
      </a:lt1>
      <a:dk2>
        <a:srgbClr val="3C3122"/>
      </a:dk2>
      <a:lt2>
        <a:srgbClr val="E2E6E8"/>
      </a:lt2>
      <a:accent1>
        <a:srgbClr val="D09580"/>
      </a:accent1>
      <a:accent2>
        <a:srgbClr val="B99F66"/>
      </a:accent2>
      <a:accent3>
        <a:srgbClr val="A0A66B"/>
      </a:accent3>
      <a:accent4>
        <a:srgbClr val="86AF60"/>
      </a:accent4>
      <a:accent5>
        <a:srgbClr val="70B06B"/>
      </a:accent5>
      <a:accent6>
        <a:srgbClr val="62B27F"/>
      </a:accent6>
      <a:hlink>
        <a:srgbClr val="5D8A9A"/>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otalTime>349</TotalTime>
  <Words>699</Words>
  <Application>Microsoft Office PowerPoint</Application>
  <PresentationFormat>Widescreen</PresentationFormat>
  <Paragraphs>50</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Calisto MT</vt:lpstr>
      <vt:lpstr>Lato</vt:lpstr>
      <vt:lpstr>Univers Condensed</vt:lpstr>
      <vt:lpstr>ChronicleVTI</vt:lpstr>
      <vt:lpstr>AWS ORGANIZATIONS</vt:lpstr>
      <vt:lpstr>dEFINITION  AWS organizations is an account management service that enables to consolidate multiple aws accounts into an organization that has been previously created.  -AKA management/master account   </vt:lpstr>
      <vt:lpstr>Components of AWS Organizations</vt:lpstr>
      <vt:lpstr>AWS Organizations use cases</vt:lpstr>
      <vt:lpstr>Multi Account Strategies</vt:lpstr>
      <vt:lpstr>PowerPoint Presentation</vt:lpstr>
      <vt:lpstr>PowerPoint Presentation</vt:lpstr>
      <vt:lpstr>Service Control Policies (SCP)</vt:lpstr>
      <vt:lpstr>PowerPoint Presentation</vt:lpstr>
      <vt:lpstr>SCP Examples  Blacklist and Whitelist strategies</vt:lpstr>
      <vt:lpstr>AWS Organization – Moving Accounts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ORGANIZATIONS</dc:title>
  <dc:creator>Tata, Shulika</dc:creator>
  <cp:lastModifiedBy>Lilian Shulika Tata</cp:lastModifiedBy>
  <cp:revision>9</cp:revision>
  <dcterms:created xsi:type="dcterms:W3CDTF">2021-02-23T21:58:35Z</dcterms:created>
  <dcterms:modified xsi:type="dcterms:W3CDTF">2022-01-11T16:40:14Z</dcterms:modified>
</cp:coreProperties>
</file>

<file path=docProps/thumbnail.jpeg>
</file>